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556" r:id="rId2"/>
    <p:sldId id="257" r:id="rId3"/>
    <p:sldId id="258" r:id="rId4"/>
    <p:sldId id="554" r:id="rId5"/>
    <p:sldId id="263" r:id="rId6"/>
    <p:sldId id="567" r:id="rId7"/>
    <p:sldId id="265" r:id="rId8"/>
    <p:sldId id="555" r:id="rId9"/>
    <p:sldId id="553" r:id="rId10"/>
    <p:sldId id="268" r:id="rId11"/>
    <p:sldId id="569" r:id="rId12"/>
    <p:sldId id="570" r:id="rId13"/>
    <p:sldId id="2147378302" r:id="rId14"/>
    <p:sldId id="2147378309" r:id="rId15"/>
    <p:sldId id="2147378303" r:id="rId1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3F1910-71B2-4C7C-BF42-5C8018F68679}" v="7" dt="2024-11-15T15:00:28.1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94" autoAdjust="0"/>
    <p:restoredTop sz="94660"/>
  </p:normalViewPr>
  <p:slideViewPr>
    <p:cSldViewPr snapToGrid="0">
      <p:cViewPr varScale="1">
        <p:scale>
          <a:sx n="59" d="100"/>
          <a:sy n="59" d="100"/>
        </p:scale>
        <p:origin x="8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5FF50F-E547-4D73-98A7-5287F4BA8B09}" type="datetimeFigureOut">
              <a:rPr lang="nb-NO" smtClean="0"/>
              <a:t>20.11.2024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33A77-ECB9-4DDB-8863-31B3040D6B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6108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41A2F-45B9-4909-B493-9C3036691524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489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2E76181-8A6E-4CE6-6DBB-B543592D56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877C686-84B4-419A-F04F-03B07716E7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0160399-EFA9-7480-E463-8FF64A53A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8790-C79C-4E64-B6D8-D459C37CECE9}" type="datetimeFigureOut">
              <a:rPr lang="nb-NO" smtClean="0"/>
              <a:t>20.11.2024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0C93C34-E4A6-F18B-7B66-6BF491359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AE7E2D6-B586-1F66-4AA7-07208B006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7A065-C8B8-4AA0-8136-9E989DAC0E2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8709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CC2BE88-EE2C-E802-A952-047137CA4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F22DB3B4-50D0-8859-7D47-B51B230BC2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DBF2E34-19F6-E117-9CF5-0E649325E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8790-C79C-4E64-B6D8-D459C37CECE9}" type="datetimeFigureOut">
              <a:rPr lang="nb-NO" smtClean="0"/>
              <a:t>20.11.2024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5899349-9EE5-08AE-E4E3-B26A627AA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2896830-2D24-6D47-1819-20B295781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7A065-C8B8-4AA0-8136-9E989DAC0E2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9395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9299829F-7358-3174-B3FA-F3B6B630A8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8AE23FC5-AB04-9825-6A12-4A7906BABC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82F71E5-ACD5-EF08-72F0-A4BCEA69D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8790-C79C-4E64-B6D8-D459C37CECE9}" type="datetimeFigureOut">
              <a:rPr lang="nb-NO" smtClean="0"/>
              <a:t>20.11.2024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CFE9960-41BC-230A-F3AA-15B4A5E56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07FB471-2E44-9496-5480-CE5E57143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7A065-C8B8-4AA0-8136-9E989DAC0E2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6082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9065472-65DC-F75B-2414-8781C7145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E9A46FD-2FC3-AC96-77C1-431E522E0E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3681695-8B1E-0F4C-39DF-219693CF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8790-C79C-4E64-B6D8-D459C37CECE9}" type="datetimeFigureOut">
              <a:rPr lang="nb-NO" smtClean="0"/>
              <a:t>20.11.2024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D93F8EC-35E1-2BB7-8C39-7EFE85533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E1AF1D2-08F4-D928-43CA-BEC137928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7A065-C8B8-4AA0-8136-9E989DAC0E2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1415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1CF0F5B-D466-7CFA-D6DD-6706A25A7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D1DB144-36FC-E220-0DD0-24A6DB896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00EAC3C-4BFF-DACF-891B-A8AE3EDB5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8790-C79C-4E64-B6D8-D459C37CECE9}" type="datetimeFigureOut">
              <a:rPr lang="nb-NO" smtClean="0"/>
              <a:t>20.11.2024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D2DF29F-7C40-6461-DCA4-E29F81608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9D22FE7-EE8D-4D46-D9DF-37B8B2374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7A065-C8B8-4AA0-8136-9E989DAC0E2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0118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49816AF-11EB-C86E-F91E-C6A882446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E9A57B4-80AF-AD1C-C504-77E1B7354A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82E82A9-AE08-F2B5-20A0-8979C2F3EC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466080F-7F54-3C85-EFEA-86781284D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8790-C79C-4E64-B6D8-D459C37CECE9}" type="datetimeFigureOut">
              <a:rPr lang="nb-NO" smtClean="0"/>
              <a:t>20.11.2024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0A3A21A-A753-E14A-5BE0-D3EBCF1B6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83DA919-BC13-AAFE-A2CE-09EDC0469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7A065-C8B8-4AA0-8136-9E989DAC0E2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6723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C2B8E41-2B04-CDF9-B7FC-E4BC68B24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8C49866-9EB1-E506-5AE8-81639A57D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2AECA8E-A518-87A4-4AB1-2F94F9D4A6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3A4BE20-6D39-29B5-524C-382444D55B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A9FC6204-2D17-B241-447E-8DD4FCF94A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97B01D87-6BC0-3233-0AA6-F3CD5608F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8790-C79C-4E64-B6D8-D459C37CECE9}" type="datetimeFigureOut">
              <a:rPr lang="nb-NO" smtClean="0"/>
              <a:t>20.11.2024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382CEAF1-C4BE-A887-94D7-8DA3EC976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4E6EAB83-A893-43C5-0F0E-15004CE8C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7A065-C8B8-4AA0-8136-9E989DAC0E2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4000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01ABC1C-2264-4993-23E2-16E1F469D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ABBC7ED-B166-C7FA-2426-2B63F88C6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8790-C79C-4E64-B6D8-D459C37CECE9}" type="datetimeFigureOut">
              <a:rPr lang="nb-NO" smtClean="0"/>
              <a:t>20.11.2024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0C4D7D2-48B8-E831-DF56-F5CC61B2E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53C35DD-3540-D5AA-CBA8-2E5ED482A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7A065-C8B8-4AA0-8136-9E989DAC0E2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7657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1D368C9-2833-BB5A-1D03-A89E1F934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8790-C79C-4E64-B6D8-D459C37CECE9}" type="datetimeFigureOut">
              <a:rPr lang="nb-NO" smtClean="0"/>
              <a:t>20.11.2024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2188CF61-BEFD-ACD6-0F47-C3A50F46E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12842EA-7C2F-7B21-17A1-8459E4185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7A065-C8B8-4AA0-8136-9E989DAC0E2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6807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E41EC20-A1C8-6147-2D9D-401DB5D78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CB33C5C-6C18-DC7E-4661-FB2BA1C1C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0F4F71E-05E1-49A9-B977-354F6C7AE1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8D8C4BB-CD6B-A3A7-E60E-02D3ECA46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8790-C79C-4E64-B6D8-D459C37CECE9}" type="datetimeFigureOut">
              <a:rPr lang="nb-NO" smtClean="0"/>
              <a:t>20.11.2024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0641EC1-701C-5A8C-686A-3D457A3BA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8465F3B-ADDA-2874-51FA-E9C1A051A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7A065-C8B8-4AA0-8136-9E989DAC0E2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8109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B9B68C1-6229-1D8F-E9FD-C460BFD27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7D11A1B3-2F94-BE1C-21D3-C8D0465B34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B97753B-B412-1750-68A7-3141B869EC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9C3159E-A913-7DC0-ADF8-740A26DCD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8790-C79C-4E64-B6D8-D459C37CECE9}" type="datetimeFigureOut">
              <a:rPr lang="nb-NO" smtClean="0"/>
              <a:t>20.11.2024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21AE762-53D9-4370-8648-655D3BD0B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6C72001-DAF3-1820-81C5-D1AF6F898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7A065-C8B8-4AA0-8136-9E989DAC0E2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3476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54C5D321-A500-0BDC-A5FD-112142D2D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E0BBA60-8B09-DF53-E58B-FBDD9DE59F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28686D9-BA0D-0519-AF6A-80B0DBC4E6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578790-C79C-4E64-B6D8-D459C37CECE9}" type="datetimeFigureOut">
              <a:rPr lang="nb-NO" smtClean="0"/>
              <a:t>20.11.2024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F370D7A-939E-08C4-CF71-32B3CEE898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978180A-5CA9-8B97-628D-ED63D5DF29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E7A065-C8B8-4AA0-8136-9E989DAC0E2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6385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9867E5-0480-2798-78F1-ABAC3DD25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B46F598-A186-1F95-11B9-8EEB3A688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6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«</a:t>
            </a:r>
            <a:r>
              <a:rPr lang="nb-NO" sz="60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There</a:t>
            </a:r>
            <a:r>
              <a:rPr lang="nb-NO" sz="6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must be </a:t>
            </a:r>
            <a:r>
              <a:rPr lang="nb-NO" sz="60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some</a:t>
            </a:r>
            <a:r>
              <a:rPr lang="nb-NO" sz="6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60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kind</a:t>
            </a:r>
            <a:r>
              <a:rPr lang="nb-NO" sz="6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60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of</a:t>
            </a:r>
            <a:r>
              <a:rPr lang="nb-NO" sz="6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16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way</a:t>
            </a:r>
            <a:r>
              <a:rPr lang="nb-NO" sz="6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60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way</a:t>
            </a:r>
            <a:r>
              <a:rPr lang="nb-NO" sz="6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60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out</a:t>
            </a:r>
            <a:r>
              <a:rPr lang="nb-NO" sz="6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60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of</a:t>
            </a:r>
            <a:r>
              <a:rPr lang="nb-NO" sz="6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60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here</a:t>
            </a:r>
            <a:r>
              <a:rPr lang="nb-NO" sz="6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»</a:t>
            </a:r>
          </a:p>
          <a:p>
            <a:pPr marL="0" indent="0">
              <a:buNone/>
            </a:pPr>
            <a:endParaRPr lang="nb-NO" sz="6000" dirty="0"/>
          </a:p>
          <a:p>
            <a:pPr marL="0" indent="0">
              <a:buNone/>
            </a:pPr>
            <a:r>
              <a:rPr lang="nb-NO" dirty="0"/>
              <a:t>                                                     </a:t>
            </a:r>
          </a:p>
          <a:p>
            <a:pPr marL="0" indent="0">
              <a:buNone/>
            </a:pPr>
            <a:r>
              <a:rPr lang="nb-NO" dirty="0"/>
              <a:t>Nordisk administrativt forbund, 21.11.24</a:t>
            </a:r>
          </a:p>
          <a:p>
            <a:pPr marL="0" indent="0">
              <a:buNone/>
            </a:pPr>
            <a:r>
              <a:rPr lang="nb-NO" dirty="0"/>
              <a:t>Trond Fevolden</a:t>
            </a:r>
          </a:p>
        </p:txBody>
      </p:sp>
    </p:spTree>
    <p:extLst>
      <p:ext uri="{BB962C8B-B14F-4D97-AF65-F5344CB8AC3E}">
        <p14:creationId xmlns:p14="http://schemas.microsoft.com/office/powerpoint/2010/main" val="3054304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1CBA37-161E-D5F8-EA22-9D46EEC4B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Siste PISA undersøkelse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BF64C083-D920-6449-E466-3E1C702A6A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590" y="1633634"/>
            <a:ext cx="11790820" cy="3940809"/>
          </a:xfrm>
        </p:spPr>
      </p:pic>
    </p:spTree>
    <p:extLst>
      <p:ext uri="{BB962C8B-B14F-4D97-AF65-F5344CB8AC3E}">
        <p14:creationId xmlns:p14="http://schemas.microsoft.com/office/powerpoint/2010/main" val="4077235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ECE6A6A-5D15-3B04-A274-A5E4E5AE3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00B050"/>
                </a:solidFill>
                <a:effectLst/>
                <a:latin typeface="var(--font-stack-display-vf,sans-serif)"/>
              </a:rPr>
              <a:t>OECD Economic Surveys: Norway 2024</a:t>
            </a:r>
            <a:endParaRPr lang="nb-NO" dirty="0">
              <a:solidFill>
                <a:srgbClr val="00B050"/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C5336DF-41AB-66EC-4E22-5BEC02F24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0" i="0" dirty="0">
              <a:solidFill>
                <a:srgbClr val="586179"/>
              </a:solidFill>
              <a:effectLst/>
              <a:latin typeface="Noto Sans" panose="020B0502040204020203" pitchFamily="34" charset="0"/>
            </a:endParaRPr>
          </a:p>
          <a:p>
            <a:pPr marL="0" indent="0">
              <a:buNone/>
            </a:pPr>
            <a:r>
              <a:rPr lang="en-US" sz="3600" b="0" i="0" dirty="0">
                <a:solidFill>
                  <a:srgbClr val="586179"/>
                </a:solidFill>
                <a:effectLst/>
                <a:latin typeface="Noto Sans" panose="020B0502040204020203" pitchFamily="34" charset="0"/>
              </a:rPr>
              <a:t>Budgets are established for a single year only, making longer-term planning difficult. Norway could benefit from applying a medium-term expenditure framework</a:t>
            </a:r>
            <a:endParaRPr lang="nb-NO" sz="36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6570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4DF2C96-FCCF-F8F4-2231-DB1CDD3A8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Mer om et flerårig rammeverk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463B3C5-CE2F-752A-C6F5-3407F949B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sz="2800" i="1" dirty="0">
              <a:solidFill>
                <a:srgbClr val="333333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>
              <a:buNone/>
            </a:pPr>
            <a:r>
              <a:rPr lang="nb-NO" sz="3200" dirty="0">
                <a:solidFill>
                  <a:srgbClr val="33333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Andreassen utvalget: </a:t>
            </a:r>
            <a:r>
              <a:rPr lang="nb-NO" sz="3200" i="1" dirty="0">
                <a:solidFill>
                  <a:srgbClr val="33333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For å oppnå økt politisk fokus på langsiktige virkninger vil det være viktig at synliggjøring av flerårige budsjettkonsekvenser også blir en del av budsjettprosessen i Stortinget </a:t>
            </a:r>
            <a:r>
              <a:rPr lang="nb-NO" sz="3200" dirty="0">
                <a:solidFill>
                  <a:srgbClr val="33333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(NOU 2003:6).</a:t>
            </a:r>
          </a:p>
          <a:p>
            <a:pPr marL="0" indent="0">
              <a:buNone/>
            </a:pPr>
            <a:r>
              <a:rPr lang="nb-NO" sz="3200" dirty="0" err="1">
                <a:solidFill>
                  <a:srgbClr val="333333"/>
                </a:solidFill>
                <a:latin typeface="Aptos" panose="020B0004020202020204" pitchFamily="34" charset="0"/>
              </a:rPr>
              <a:t>Børmeru</a:t>
            </a:r>
            <a:r>
              <a:rPr lang="nb-NO" sz="3200" dirty="0" err="1">
                <a:solidFill>
                  <a:srgbClr val="33333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tvalget</a:t>
            </a:r>
            <a:r>
              <a:rPr lang="nb-NO" sz="3200" dirty="0">
                <a:solidFill>
                  <a:srgbClr val="33333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var i tvil om et flerårige budsjettrammeverk vil fungere etter hensikten «</a:t>
            </a:r>
            <a:r>
              <a:rPr lang="nb-NO" sz="3200" i="1" dirty="0">
                <a:solidFill>
                  <a:srgbClr val="33333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så lenge vi fortsatt er på en bane der oljepengebruken skal øke»  </a:t>
            </a:r>
            <a:r>
              <a:rPr lang="nb-NO" sz="3200" dirty="0">
                <a:solidFill>
                  <a:srgbClr val="33333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(NOU 2015:14 ).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3540846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k 6" descr="Rute (sti mellom to tegnestifter) med heldekkende fyll">
            <a:extLst>
              <a:ext uri="{FF2B5EF4-FFF2-40B4-BE49-F238E27FC236}">
                <a16:creationId xmlns:a16="http://schemas.microsoft.com/office/drawing/2014/main" id="{7A4A4ED7-767C-313E-8FA3-925E481523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59836" y="2045607"/>
            <a:ext cx="914400" cy="914400"/>
          </a:xfrm>
          <a:prstGeom prst="rect">
            <a:avLst/>
          </a:prstGeom>
        </p:spPr>
      </p:pic>
      <p:pic>
        <p:nvPicPr>
          <p:cNvPr id="8" name="Grafikk 7" descr="Øre med heldekkende fyll">
            <a:extLst>
              <a:ext uri="{FF2B5EF4-FFF2-40B4-BE49-F238E27FC236}">
                <a16:creationId xmlns:a16="http://schemas.microsoft.com/office/drawing/2014/main" id="{50FF8B2F-B420-5E66-1B0B-5F4B9CD79D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11152" y="2144726"/>
            <a:ext cx="914400" cy="914400"/>
          </a:xfrm>
          <a:prstGeom prst="rect">
            <a:avLst/>
          </a:prstGeom>
        </p:spPr>
      </p:pic>
      <p:pic>
        <p:nvPicPr>
          <p:cNvPr id="9" name="Grafikk 8" descr="Viskelær med heldekkende fyll">
            <a:extLst>
              <a:ext uri="{FF2B5EF4-FFF2-40B4-BE49-F238E27FC236}">
                <a16:creationId xmlns:a16="http://schemas.microsoft.com/office/drawing/2014/main" id="{36787F82-1FDF-28BD-1E91-1BBEF0C17B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59836" y="3761490"/>
            <a:ext cx="914400" cy="914400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4CDC0F23-70B4-AE3D-EE0E-5C7A9B1F06A6}"/>
              </a:ext>
            </a:extLst>
          </p:cNvPr>
          <p:cNvSpPr txBox="1"/>
          <p:nvPr/>
        </p:nvSpPr>
        <p:spPr>
          <a:xfrm>
            <a:off x="2349601" y="2270463"/>
            <a:ext cx="2724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Gjennomføre endringer stegvis i en klar retning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1C30B3A4-C808-5F1F-18D4-FCED12484565}"/>
              </a:ext>
            </a:extLst>
          </p:cNvPr>
          <p:cNvSpPr txBox="1"/>
          <p:nvPr/>
        </p:nvSpPr>
        <p:spPr>
          <a:xfrm>
            <a:off x="2307586" y="3831992"/>
            <a:ext cx="2976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Justere i lys av erfaringer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58F766A5-598F-AFDA-21A8-16963FF15662}"/>
              </a:ext>
            </a:extLst>
          </p:cNvPr>
          <p:cNvSpPr txBox="1"/>
          <p:nvPr/>
        </p:nvSpPr>
        <p:spPr>
          <a:xfrm>
            <a:off x="7858902" y="2351240"/>
            <a:ext cx="20467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Åpen for innspill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1F78E231-7893-40A8-9FAC-3C2C8F746405}"/>
              </a:ext>
            </a:extLst>
          </p:cNvPr>
          <p:cNvSpPr txBox="1"/>
          <p:nvPr/>
        </p:nvSpPr>
        <p:spPr>
          <a:xfrm>
            <a:off x="7847317" y="3660227"/>
            <a:ext cx="24964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Ikke la det beste bli det godes fiende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fikk 15" descr="Bånd med heldekkende fyll">
            <a:extLst>
              <a:ext uri="{FF2B5EF4-FFF2-40B4-BE49-F238E27FC236}">
                <a16:creationId xmlns:a16="http://schemas.microsoft.com/office/drawing/2014/main" id="{5FCB84C4-F1DC-41C3-C821-3114CB082A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811152" y="3571720"/>
            <a:ext cx="914400" cy="914400"/>
          </a:xfrm>
          <a:prstGeom prst="rect">
            <a:avLst/>
          </a:prstGeom>
        </p:spPr>
      </p:pic>
      <p:sp>
        <p:nvSpPr>
          <p:cNvPr id="3" name="Tittel 2">
            <a:extLst>
              <a:ext uri="{FF2B5EF4-FFF2-40B4-BE49-F238E27FC236}">
                <a16:creationId xmlns:a16="http://schemas.microsoft.com/office/drawing/2014/main" id="{BAD39DF1-2CE5-773A-7C2B-48B2933D35BB}"/>
              </a:ext>
            </a:extLst>
          </p:cNvPr>
          <p:cNvSpPr txBox="1">
            <a:spLocks/>
          </p:cNvSpPr>
          <p:nvPr/>
        </p:nvSpPr>
        <p:spPr>
          <a:xfrm>
            <a:off x="1003313" y="841830"/>
            <a:ext cx="104801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600" b="1" dirty="0">
                <a:solidFill>
                  <a:srgbClr val="00206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Gjennomføring over tid</a:t>
            </a:r>
          </a:p>
          <a:p>
            <a:endParaRPr lang="nb-NO" sz="3600" b="1" dirty="0">
              <a:solidFill>
                <a:srgbClr val="002060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062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06B3C0-FC41-AE15-1BB8-3B3046E34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00B050"/>
                </a:solidFill>
                <a:effectLst/>
                <a:latin typeface="var(--font-stack-display-vf,sans-serif)"/>
              </a:rPr>
              <a:t>OECD Economic Surveys: Norway 2024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03BBBA3-1FD8-4426-92C4-0A014225FF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b="0" i="0" dirty="0">
              <a:solidFill>
                <a:srgbClr val="586179"/>
              </a:solidFill>
              <a:effectLst/>
              <a:latin typeface="Noto Sans" panose="020B0502040504020204" pitchFamily="34" charset="0"/>
            </a:endParaRPr>
          </a:p>
          <a:p>
            <a:pPr marL="0" indent="0">
              <a:buNone/>
            </a:pPr>
            <a:r>
              <a:rPr lang="en-US" sz="4400" b="0" i="0" dirty="0">
                <a:solidFill>
                  <a:srgbClr val="586179"/>
                </a:solidFill>
                <a:effectLst/>
                <a:latin typeface="Noto Sans" panose="020B0502040504020204" pitchFamily="34" charset="0"/>
              </a:rPr>
              <a:t>Norway is the OECD’s public spending champion, partly reflecting the extensive coverage and generosity of the welfare system and ambitious regional development objectives.</a:t>
            </a:r>
            <a:endParaRPr lang="nb-NO" sz="4400" dirty="0"/>
          </a:p>
        </p:txBody>
      </p:sp>
    </p:spTree>
    <p:extLst>
      <p:ext uri="{BB962C8B-B14F-4D97-AF65-F5344CB8AC3E}">
        <p14:creationId xmlns:p14="http://schemas.microsoft.com/office/powerpoint/2010/main" val="1293871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C27190-C165-49F3-2251-6771201E3C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36814AB-37FD-562A-7054-483A97CD6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Tittel på Perspektivmeldingen 2028??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DECD5C0-62B8-0B16-1E37-B5F4F118A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8314"/>
            <a:ext cx="10515600" cy="496864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sz="5400" b="1" kern="1800" dirty="0">
              <a:solidFill>
                <a:srgbClr val="333333"/>
              </a:solidFill>
              <a:effectLst/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r>
              <a:rPr lang="nb-NO" sz="4400" b="1" kern="180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En ny virkelighet krever langsiktighet og bevisste prioriteringer</a:t>
            </a:r>
          </a:p>
          <a:p>
            <a:pPr marL="0" indent="0">
              <a:buNone/>
            </a:pPr>
            <a:r>
              <a:rPr lang="nb-NO" i="1" kern="180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eller</a:t>
            </a:r>
          </a:p>
          <a:p>
            <a:r>
              <a:rPr lang="nb-NO" sz="4400" b="1" kern="1800" dirty="0">
                <a:solidFill>
                  <a:srgbClr val="333333"/>
                </a:solidFill>
                <a:latin typeface="Open Sans" panose="020B0606030504020204" pitchFamily="34" charset="0"/>
              </a:rPr>
              <a:t>Nå er det alvor</a:t>
            </a:r>
            <a:endParaRPr lang="nb-NO" sz="4400" dirty="0"/>
          </a:p>
        </p:txBody>
      </p:sp>
    </p:spTree>
    <p:extLst>
      <p:ext uri="{BB962C8B-B14F-4D97-AF65-F5344CB8AC3E}">
        <p14:creationId xmlns:p14="http://schemas.microsoft.com/office/powerpoint/2010/main" val="1698117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70BA6E5-E52A-2AAA-A833-95A21012D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FE916B03-1755-C80F-DC4C-F5619F0702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332" y="574694"/>
            <a:ext cx="11741336" cy="5708611"/>
          </a:xfrm>
        </p:spPr>
      </p:pic>
    </p:spTree>
    <p:extLst>
      <p:ext uri="{BB962C8B-B14F-4D97-AF65-F5344CB8AC3E}">
        <p14:creationId xmlns:p14="http://schemas.microsoft.com/office/powerpoint/2010/main" val="3240267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4A98DD3-2E58-D5D0-B889-2D6C82BFB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593AD464-BACE-5D1D-2691-2E48332115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3006" y="89210"/>
            <a:ext cx="9907423" cy="6679580"/>
          </a:xfrm>
        </p:spPr>
      </p:pic>
    </p:spTree>
    <p:extLst>
      <p:ext uri="{BB962C8B-B14F-4D97-AF65-F5344CB8AC3E}">
        <p14:creationId xmlns:p14="http://schemas.microsoft.com/office/powerpoint/2010/main" val="3200197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CC6D52-7467-B368-D809-590CBBD2D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Perspektivmeldingen 21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73E6339-D3A6-54A8-EE3C-BDF5CC92B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8314"/>
            <a:ext cx="10515600" cy="496864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sz="5400" b="1" kern="1800" dirty="0">
              <a:solidFill>
                <a:srgbClr val="333333"/>
              </a:solidFill>
              <a:effectLst/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b-NO" sz="5400" b="1" kern="180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En ny virkelighet krever langsiktighet og bevisste prioriteringer</a:t>
            </a:r>
            <a:endParaRPr lang="nb-NO" sz="5400" dirty="0"/>
          </a:p>
        </p:txBody>
      </p:sp>
    </p:spTree>
    <p:extLst>
      <p:ext uri="{BB962C8B-B14F-4D97-AF65-F5344CB8AC3E}">
        <p14:creationId xmlns:p14="http://schemas.microsoft.com/office/powerpoint/2010/main" val="448262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287FC-91BC-2196-10DA-2F9A42FEB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259" y="230655"/>
            <a:ext cx="10515600" cy="1325563"/>
          </a:xfrm>
        </p:spPr>
        <p:txBody>
          <a:bodyPr/>
          <a:lstStyle/>
          <a:p>
            <a:r>
              <a:rPr lang="en-NO" dirty="0"/>
              <a:t>Lov om pasient- og brukerrettigheter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B5600-57A0-866A-5B8D-F7EA0A7D3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141" y="1556218"/>
            <a:ext cx="10739717" cy="4620745"/>
          </a:xfrm>
        </p:spPr>
        <p:txBody>
          <a:bodyPr>
            <a:normAutofit fontScale="47500" lnSpcReduction="20000"/>
          </a:bodyPr>
          <a:lstStyle/>
          <a:p>
            <a:r>
              <a:rPr lang="en-NO" dirty="0"/>
              <a:t>Rett til nødvendig hjelp fra kommunens helse- og omsorgstjeneste</a:t>
            </a:r>
          </a:p>
          <a:p>
            <a:r>
              <a:rPr lang="en-NO" dirty="0"/>
              <a:t>Rett til fastlege</a:t>
            </a:r>
          </a:p>
          <a:p>
            <a:r>
              <a:rPr lang="en-NO" dirty="0"/>
              <a:t>Rett til brukerstyrt personlig assistanse</a:t>
            </a:r>
          </a:p>
          <a:p>
            <a:r>
              <a:rPr lang="en-NO" dirty="0"/>
              <a:t>Rett til opphold </a:t>
            </a:r>
            <a:r>
              <a:rPr lang="en-GB" dirty="0"/>
              <a:t>i</a:t>
            </a:r>
            <a:r>
              <a:rPr lang="en-NO" dirty="0"/>
              <a:t> sykehjem eller tilsvarende bolig</a:t>
            </a:r>
          </a:p>
          <a:p>
            <a:r>
              <a:rPr lang="en-NO" dirty="0"/>
              <a:t>Rett til nødvendig helsehjelp fra spesialisthelsetjenestetn</a:t>
            </a:r>
          </a:p>
          <a:p>
            <a:r>
              <a:rPr lang="en-NO" dirty="0"/>
              <a:t>Rett til vurdering, tidsfrist, tidspunkt og informasjon om nødvendig helsehjelp fra spesialisthelsetjenesten</a:t>
            </a:r>
          </a:p>
          <a:p>
            <a:r>
              <a:rPr lang="en-NO" dirty="0"/>
              <a:t>Rett til helsehjelp  ved fristbrudd</a:t>
            </a:r>
          </a:p>
          <a:p>
            <a:r>
              <a:rPr lang="en-NO" dirty="0"/>
              <a:t>Rett til fornyet vurdering</a:t>
            </a:r>
          </a:p>
          <a:p>
            <a:r>
              <a:rPr lang="en-NO" dirty="0"/>
              <a:t>Rett til valg av behandlingssted</a:t>
            </a:r>
          </a:p>
          <a:p>
            <a:r>
              <a:rPr lang="en-NO" dirty="0"/>
              <a:t>Rett til helsehjelp </a:t>
            </a:r>
            <a:r>
              <a:rPr lang="en-GB" dirty="0"/>
              <a:t>I</a:t>
            </a:r>
            <a:r>
              <a:rPr lang="en-NO" dirty="0"/>
              <a:t> utlandet</a:t>
            </a:r>
          </a:p>
          <a:p>
            <a:r>
              <a:rPr lang="en-NO" dirty="0"/>
              <a:t>Rett til individuell plan</a:t>
            </a:r>
          </a:p>
          <a:p>
            <a:r>
              <a:rPr lang="en-NO" dirty="0"/>
              <a:t>Rett til kontaktlege</a:t>
            </a:r>
          </a:p>
          <a:p>
            <a:r>
              <a:rPr lang="en-NO" dirty="0"/>
              <a:t>Rett til koordinator</a:t>
            </a:r>
          </a:p>
          <a:p>
            <a:r>
              <a:rPr lang="en-NO" dirty="0"/>
              <a:t>Rett til barnekoordinator</a:t>
            </a:r>
          </a:p>
          <a:p>
            <a:r>
              <a:rPr lang="en-NO" dirty="0"/>
              <a:t>Rett til dekning pasientreiser</a:t>
            </a:r>
          </a:p>
          <a:p>
            <a:r>
              <a:rPr lang="en-NO" dirty="0"/>
              <a:t>Rett til medvirkning og informasjon</a:t>
            </a:r>
          </a:p>
          <a:p>
            <a:r>
              <a:rPr lang="en-NO" dirty="0"/>
              <a:t>Rettigheter samtykke</a:t>
            </a:r>
          </a:p>
        </p:txBody>
      </p:sp>
    </p:spTree>
    <p:extLst>
      <p:ext uri="{BB962C8B-B14F-4D97-AF65-F5344CB8AC3E}">
        <p14:creationId xmlns:p14="http://schemas.microsoft.com/office/powerpoint/2010/main" val="620871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627D507-F981-55B2-8B23-B9ECFB562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48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Kamp om arbeidskraften</a:t>
            </a:r>
            <a:br>
              <a:rPr lang="nb-NO" sz="48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</a:br>
            <a:endParaRPr lang="nb-NO" sz="48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F2E19F7-7A15-678C-5EEF-7A85994A6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lnSpc>
                <a:spcPct val="150000"/>
              </a:lnSpc>
              <a:buNone/>
            </a:pPr>
            <a:r>
              <a:rPr lang="nb-NO" sz="4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Befolkningsendringene fremover vil reise nye utfordringer for utviklingen i norsk økonomi.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71446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E08073-D2A5-1A7A-D237-176D01250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0005" y="-158982"/>
            <a:ext cx="10515600" cy="1325563"/>
          </a:xfrm>
        </p:spPr>
        <p:txBody>
          <a:bodyPr/>
          <a:lstStyle/>
          <a:p>
            <a:endParaRPr lang="nb-NO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49F9D60D-8AB3-0735-1799-63ABFD56E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395" y="461977"/>
            <a:ext cx="11635986" cy="5714986"/>
          </a:xfrm>
        </p:spPr>
      </p:pic>
    </p:spTree>
    <p:extLst>
      <p:ext uri="{BB962C8B-B14F-4D97-AF65-F5344CB8AC3E}">
        <p14:creationId xmlns:p14="http://schemas.microsoft.com/office/powerpoint/2010/main" val="3206329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5F16C6D-D3B9-B662-1DF8-CCF22D36A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3065"/>
            <a:ext cx="10515600" cy="2116591"/>
          </a:xfrm>
        </p:spPr>
        <p:txBody>
          <a:bodyPr>
            <a:normAutofit fontScale="90000"/>
          </a:bodyPr>
          <a:lstStyle/>
          <a:p>
            <a:r>
              <a:rPr lang="nb-NO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Effektiv ressursbruk og god omstillingsevne blir avgjørende fremover (PM24)</a:t>
            </a:r>
            <a:br>
              <a:rPr lang="nb-NO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</a:br>
            <a:br>
              <a:rPr lang="nb-NO" b="0" i="1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EAC93A9-B092-88AE-DF02-C40EB96B9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4772" y="2198914"/>
            <a:ext cx="10515600" cy="407602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b-NO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Offentlig sektor sysselsetter en tredjedel av arbeidstakerne i Norge og disponerer mer enn 60 pst. av verdiskapingen i Fastlands-Norge. Hvordan disse ressursene brukes, er avgjørende for hvor godt </a:t>
            </a:r>
            <a:r>
              <a:rPr lang="nb-NO" b="1" i="1" u="sng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velferdsstaten</a:t>
            </a:r>
            <a:r>
              <a:rPr lang="nb-NO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og norsk økonomi fungerer. </a:t>
            </a:r>
          </a:p>
          <a:p>
            <a:pPr marL="0" indent="0">
              <a:lnSpc>
                <a:spcPct val="150000"/>
              </a:lnSpc>
              <a:buNone/>
            </a:pPr>
            <a:endParaRPr lang="nb-NO" b="0" i="1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45454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8AACDA9-A96E-8DE5-B9AB-7190420B1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00B050"/>
                </a:solidFill>
                <a:effectLst/>
                <a:latin typeface="var(--font-stack-display-vf,sans-serif)"/>
              </a:rPr>
              <a:t>OECD Economic Surveys: Norway 2024</a:t>
            </a:r>
            <a:br>
              <a:rPr lang="en-US" b="1" i="0" dirty="0">
                <a:effectLst/>
                <a:latin typeface="var(--font-stack-display-vf,sans-serif)"/>
              </a:rPr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47B600F-9218-9A1B-CE83-C352E06D8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0" dirty="0">
                <a:solidFill>
                  <a:srgbClr val="586179"/>
                </a:solidFill>
                <a:effectLst/>
                <a:latin typeface="Noto Sans" panose="020B0502040204020203" pitchFamily="34" charset="0"/>
              </a:rPr>
              <a:t>The quality of fundamental skills is declining to a worrying extent</a:t>
            </a:r>
            <a:r>
              <a:rPr lang="en-US" b="0" i="1" dirty="0">
                <a:solidFill>
                  <a:srgbClr val="586179"/>
                </a:solidFill>
                <a:effectLst/>
                <a:latin typeface="Noto Sans" panose="020B0502040204020203" pitchFamily="34" charset="0"/>
              </a:rPr>
              <a:t>.</a:t>
            </a:r>
            <a:r>
              <a:rPr lang="en-US" b="0" i="0" dirty="0">
                <a:solidFill>
                  <a:srgbClr val="586179"/>
                </a:solidFill>
                <a:effectLst/>
                <a:latin typeface="Noto Sans" panose="020B0502040204020203" pitchFamily="34" charset="0"/>
              </a:rPr>
              <a:t> While Norway scored above the OECD average between the 2009 and 2018 PISA waves, it is now below</a:t>
            </a:r>
          </a:p>
          <a:p>
            <a:endParaRPr lang="en-US" b="1" i="0" dirty="0">
              <a:solidFill>
                <a:srgbClr val="586179"/>
              </a:solidFill>
              <a:effectLst/>
              <a:latin typeface="Noto Sans" panose="020B0502040204020203" pitchFamily="34" charset="0"/>
            </a:endParaRPr>
          </a:p>
          <a:p>
            <a:r>
              <a:rPr lang="en-US" b="1" i="0" dirty="0">
                <a:solidFill>
                  <a:srgbClr val="586179"/>
                </a:solidFill>
                <a:effectLst/>
                <a:latin typeface="Noto Sans" panose="020B0502040204020203" pitchFamily="34" charset="0"/>
              </a:rPr>
              <a:t>Shortages of skilled </a:t>
            </a:r>
            <a:r>
              <a:rPr lang="en-US" b="1" i="0" dirty="0" err="1">
                <a:solidFill>
                  <a:srgbClr val="586179"/>
                </a:solidFill>
                <a:effectLst/>
                <a:latin typeface="Noto Sans" panose="020B0502040204020203" pitchFamily="34" charset="0"/>
              </a:rPr>
              <a:t>labour</a:t>
            </a:r>
            <a:r>
              <a:rPr lang="en-US" b="1" i="0" dirty="0">
                <a:solidFill>
                  <a:srgbClr val="586179"/>
                </a:solidFill>
                <a:effectLst/>
                <a:latin typeface="Noto Sans" panose="020B0502040204020203" pitchFamily="34" charset="0"/>
              </a:rPr>
              <a:t> have become more acute</a:t>
            </a:r>
            <a:r>
              <a:rPr lang="en-US" b="0" i="0" dirty="0">
                <a:solidFill>
                  <a:srgbClr val="586179"/>
                </a:solidFill>
                <a:effectLst/>
                <a:latin typeface="Noto Sans" panose="020B0502040204020203" pitchFamily="34" charset="0"/>
              </a:rPr>
              <a:t>, notably in the technical and health sectors. Occupations that require vocational or higher education are among the most difficult to fill.</a:t>
            </a:r>
          </a:p>
        </p:txBody>
      </p:sp>
    </p:spTree>
    <p:extLst>
      <p:ext uri="{BB962C8B-B14F-4D97-AF65-F5344CB8AC3E}">
        <p14:creationId xmlns:p14="http://schemas.microsoft.com/office/powerpoint/2010/main" val="2740857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2279</TotalTime>
  <Words>436</Words>
  <Application>Microsoft Office PowerPoint</Application>
  <PresentationFormat>Widescreen</PresentationFormat>
  <Paragraphs>56</Paragraphs>
  <Slides>15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Noto Sans</vt:lpstr>
      <vt:lpstr>Open Sans</vt:lpstr>
      <vt:lpstr>var(--font-stack-display-vf,sans-serif)</vt:lpstr>
      <vt:lpstr>Office-tema</vt:lpstr>
      <vt:lpstr>PowerPoint-presentasjon</vt:lpstr>
      <vt:lpstr>PowerPoint-presentasjon</vt:lpstr>
      <vt:lpstr>PowerPoint-presentasjon</vt:lpstr>
      <vt:lpstr>Perspektivmeldingen 21</vt:lpstr>
      <vt:lpstr>Lov om pasient- og brukerrettigheter</vt:lpstr>
      <vt:lpstr>Kamp om arbeidskraften </vt:lpstr>
      <vt:lpstr>PowerPoint-presentasjon</vt:lpstr>
      <vt:lpstr>Effektiv ressursbruk og god omstillingsevne blir avgjørende fremover (PM24)  </vt:lpstr>
      <vt:lpstr>OECD Economic Surveys: Norway 2024 </vt:lpstr>
      <vt:lpstr>Siste PISA undersøkelse</vt:lpstr>
      <vt:lpstr>OECD Economic Surveys: Norway 2024</vt:lpstr>
      <vt:lpstr>Mer om et flerårig rammeverk</vt:lpstr>
      <vt:lpstr>PowerPoint-presentasjon</vt:lpstr>
      <vt:lpstr>OECD Economic Surveys: Norway 2024</vt:lpstr>
      <vt:lpstr>Tittel på Perspektivmeldingen 2028??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Trond Fevolden</dc:creator>
  <cp:lastModifiedBy>Trond Fevolden</cp:lastModifiedBy>
  <cp:revision>4</cp:revision>
  <dcterms:created xsi:type="dcterms:W3CDTF">2024-11-02T15:38:29Z</dcterms:created>
  <dcterms:modified xsi:type="dcterms:W3CDTF">2024-11-20T16:08:41Z</dcterms:modified>
</cp:coreProperties>
</file>