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728" r:id="rId3"/>
    <p:sldId id="729" r:id="rId4"/>
    <p:sldId id="724" r:id="rId5"/>
    <p:sldId id="726" r:id="rId6"/>
    <p:sldId id="725" r:id="rId7"/>
    <p:sldId id="727" r:id="rId8"/>
    <p:sldId id="730" r:id="rId9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87" autoAdjust="0"/>
    <p:restoredTop sz="94733"/>
  </p:normalViewPr>
  <p:slideViewPr>
    <p:cSldViewPr snapToGrid="0" snapToObjects="1">
      <p:cViewPr varScale="1">
        <p:scale>
          <a:sx n="107" d="100"/>
          <a:sy n="107" d="100"/>
        </p:scale>
        <p:origin x="13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8C691-CB85-764A-8735-5B19311ED54A}" type="datetimeFigureOut">
              <a:rPr lang="nb-NO" smtClean="0"/>
              <a:t>18.11.2024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B3370-C379-7C44-82E7-F18C6C2ADB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292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56CF-C8DB-7244-8113-CB4E592642DE}" type="datetimeFigureOut">
              <a:rPr lang="nb-NO" smtClean="0"/>
              <a:t>18.11.2024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C32DC-8F7C-9B49-8B59-DB5FC235DB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576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19" y="6537870"/>
            <a:ext cx="342081" cy="252102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3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45296" y="1528011"/>
            <a:ext cx="7755704" cy="2509635"/>
          </a:xfrm>
        </p:spPr>
        <p:txBody>
          <a:bodyPr>
            <a:normAutofit fontScale="90000"/>
          </a:bodyPr>
          <a:lstStyle/>
          <a:p>
            <a:r>
              <a:rPr lang="nb-NO" dirty="0"/>
              <a:t>Norge på kort og lang sikt – er det en sammenheng?</a:t>
            </a:r>
            <a:br>
              <a:rPr lang="nb-NO" dirty="0"/>
            </a:br>
            <a:br>
              <a:rPr lang="nb-NO" dirty="0"/>
            </a:br>
            <a:r>
              <a:rPr lang="nb-NO" dirty="0"/>
              <a:t>Det Nordiske Administrative Forbund, 21. november 2024, kommentar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4037647"/>
            <a:ext cx="6858000" cy="762953"/>
          </a:xfrm>
        </p:spPr>
        <p:txBody>
          <a:bodyPr>
            <a:normAutofit fontScale="92500" lnSpcReduction="10000"/>
          </a:bodyPr>
          <a:lstStyle/>
          <a:p>
            <a:endParaRPr lang="nb-NO" dirty="0"/>
          </a:p>
          <a:p>
            <a:r>
              <a:rPr lang="nb-NO" dirty="0"/>
              <a:t>Jørn Rattsø, NTNU</a:t>
            </a:r>
          </a:p>
        </p:txBody>
      </p:sp>
    </p:spTree>
    <p:extLst>
      <p:ext uri="{BB962C8B-B14F-4D97-AF65-F5344CB8AC3E}">
        <p14:creationId xmlns:p14="http://schemas.microsoft.com/office/powerpoint/2010/main" val="123718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A37B67-DFC0-D229-0C06-96076F14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3347F23-B2E3-28BB-5F14-B7FB0F2A1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Demografiutviklingen og haikjeften</a:t>
            </a:r>
          </a:p>
          <a:p>
            <a:endParaRPr lang="nb-NO" dirty="0"/>
          </a:p>
          <a:p>
            <a:r>
              <a:rPr lang="nb-NO" dirty="0"/>
              <a:t>Gammelt styringsregime: Disponering av penger</a:t>
            </a:r>
          </a:p>
          <a:p>
            <a:r>
              <a:rPr lang="nb-NO" dirty="0"/>
              <a:t>Nytt styringsregime: Disponering av arbeidskraft</a:t>
            </a:r>
          </a:p>
          <a:p>
            <a:endParaRPr lang="nb-NO" dirty="0"/>
          </a:p>
          <a:p>
            <a:r>
              <a:rPr lang="nb-NO" dirty="0"/>
              <a:t>Konkurranse om arbeidskraften: Offentlige tjenester (helse/ omsorg, forsvar, politi/ sikkerhet, beredskap), offentlige oppgaver (avkarbonisering, innovasjon) og næringsliv (grønt skifte, ‘leve av etter oljen’)</a:t>
            </a:r>
          </a:p>
          <a:p>
            <a:r>
              <a:rPr lang="nb-NO" dirty="0"/>
              <a:t>Digitalisering, kunstig intelligens, robotisering – bidra til produktivitet</a:t>
            </a:r>
          </a:p>
          <a:p>
            <a:r>
              <a:rPr lang="nb-NO" dirty="0"/>
              <a:t>Import av kvalifisert arbeidskraft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024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C357B7-46F3-4D9D-B884-19C13DD7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Dagens system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EA11F1-2DA5-005C-CA57-C954A5E01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Vi kjenner utfordringene 😊</a:t>
            </a:r>
          </a:p>
          <a:p>
            <a:r>
              <a:rPr lang="nb-NO" dirty="0"/>
              <a:t>Perspektivmeldinger, NOU-er, internasjonal kunnskap</a:t>
            </a:r>
          </a:p>
          <a:p>
            <a:endParaRPr lang="nb-NO" dirty="0"/>
          </a:p>
          <a:p>
            <a:r>
              <a:rPr lang="nb-NO" dirty="0" err="1"/>
              <a:t>Saksforberedes</a:t>
            </a:r>
            <a:r>
              <a:rPr lang="nb-NO" dirty="0"/>
              <a:t> av ansvarlig departement, ad hoc samordning (statssekretærutvalg mm)</a:t>
            </a:r>
          </a:p>
          <a:p>
            <a:r>
              <a:rPr lang="nb-NO" dirty="0"/>
              <a:t>Statsbudsjettprosess, bundne utgifter og handlingsrom, runde med inkrementelle budsjettinnspill, tautrekking, toppes med politiske initiativ</a:t>
            </a:r>
          </a:p>
          <a:p>
            <a:endParaRPr lang="nb-NO" dirty="0"/>
          </a:p>
          <a:p>
            <a:r>
              <a:rPr lang="nb-NO" dirty="0"/>
              <a:t>Svake samordningsorganer, svak ledelse av statsforvaltningen/ kommuneforvaltningen, helheten framkommer ikke til </a:t>
            </a:r>
            <a:r>
              <a:rPr lang="nb-NO"/>
              <a:t>politisk behandling 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999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CA7BF0-0DBA-FB41-303A-352EF9FB5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Lang møter kort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FA21EF-0874-11E2-D61B-CE6815C15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Handlingsrom på mellomlang sikt, skape handlingsrom</a:t>
            </a:r>
          </a:p>
          <a:p>
            <a:r>
              <a:rPr lang="nb-NO" dirty="0"/>
              <a:t>Kampen om arbeidskraften – tilgangen til kvalifisert arbeidskraft krever opplæring/ utdanning</a:t>
            </a:r>
          </a:p>
          <a:p>
            <a:r>
              <a:rPr lang="nb-NO" dirty="0"/>
              <a:t>Omdisponering av arbeidskraften i offentlig sektor krever omstilling av institusjoner og mobilitet</a:t>
            </a:r>
          </a:p>
          <a:p>
            <a:r>
              <a:rPr lang="nb-NO" dirty="0"/>
              <a:t>Draghi-rapporten: Næringsomstilling krever toppkompetanse fra STEM-fag i høyere utdanning og forskning (Science, Technology, Engineering, Mathematics)</a:t>
            </a:r>
          </a:p>
          <a:p>
            <a:r>
              <a:rPr lang="nb-NO" dirty="0"/>
              <a:t>Produktivitetsvekst krever anvendelse av teknologi, agglomerasjonsgevinster og stordriftsfordeler</a:t>
            </a:r>
          </a:p>
        </p:txBody>
      </p:sp>
    </p:spTree>
    <p:extLst>
      <p:ext uri="{BB962C8B-B14F-4D97-AF65-F5344CB8AC3E}">
        <p14:creationId xmlns:p14="http://schemas.microsoft.com/office/powerpoint/2010/main" val="2387910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50DEC6-4B2A-C9E3-4BF4-BE9063A1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Mellomlang sikt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C96FE6-C2E6-5ED6-DB1D-8FA28FF9A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Kortsiktige statsbudsjett, ettårig, penger nå</a:t>
            </a:r>
          </a:p>
          <a:p>
            <a:r>
              <a:rPr lang="nb-NO" dirty="0"/>
              <a:t>Kortsiktige politikere, valgperiode</a:t>
            </a:r>
          </a:p>
          <a:p>
            <a:r>
              <a:rPr lang="nb-NO" dirty="0"/>
              <a:t>Kortsiktige media, oppslag nå</a:t>
            </a:r>
          </a:p>
          <a:p>
            <a:r>
              <a:rPr lang="nb-NO" dirty="0"/>
              <a:t>Politikere med handlefrihet, ikke binding</a:t>
            </a:r>
          </a:p>
          <a:p>
            <a:endParaRPr lang="nb-NO" dirty="0"/>
          </a:p>
          <a:p>
            <a:r>
              <a:rPr lang="nb-NO" dirty="0"/>
              <a:t>OECD, Medium Term </a:t>
            </a:r>
            <a:r>
              <a:rPr lang="nb-NO" dirty="0" err="1"/>
              <a:t>Budgetary</a:t>
            </a:r>
            <a:r>
              <a:rPr lang="nb-NO" dirty="0"/>
              <a:t> Framework</a:t>
            </a:r>
          </a:p>
          <a:p>
            <a:r>
              <a:rPr lang="nb-NO" dirty="0"/>
              <a:t>Rullerende budsjettering; norske kommuner!</a:t>
            </a:r>
          </a:p>
          <a:p>
            <a:r>
              <a:rPr lang="nb-NO" dirty="0"/>
              <a:t>Erfaring: Informasjonseffekt – det ligger noe foran, forsøk på utgiftsrammer</a:t>
            </a:r>
          </a:p>
          <a:p>
            <a:endParaRPr lang="nb-NO" dirty="0"/>
          </a:p>
          <a:p>
            <a:r>
              <a:rPr lang="nb-NO" dirty="0"/>
              <a:t>Investering handler om geografi og prosjekter, ikke solid samfunnsøkonomisk vurdering av regional struktur, nettverkseffekter og komplementaritet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909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C79A61-642C-0568-9F4C-092CC74D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Helhet møter sektor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BCFAE4-9785-15A3-B735-7CC65DC58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Kampen om arbeidskraften på tvers: </a:t>
            </a:r>
          </a:p>
          <a:p>
            <a:pPr lvl="1"/>
            <a:r>
              <a:rPr lang="nb-NO" dirty="0"/>
              <a:t>Sykepleiere, helsefagsarbeidere, lærere, politi, soldater, beredskapsfolk, byråkrater, kommunikasjonsstaber.. </a:t>
            </a:r>
          </a:p>
          <a:p>
            <a:pPr lvl="1"/>
            <a:r>
              <a:rPr lang="nb-NO" dirty="0"/>
              <a:t>Ingeniører, teknologer, innovatører, markedsførere, finansfolk, rasjonaliseringseksperter, klimatologer, naturfaglige, planleggere</a:t>
            </a:r>
          </a:p>
          <a:p>
            <a:r>
              <a:rPr lang="nb-NO" dirty="0"/>
              <a:t>Prioritering i utdanningssystemet:</a:t>
            </a:r>
          </a:p>
          <a:p>
            <a:pPr lvl="1"/>
            <a:r>
              <a:rPr lang="nb-NO" dirty="0"/>
              <a:t>Hva slags utdanning/ fag, hvordan bygge opp fag/ kompetanse til utdanningstilbud, hvilke institusjoner</a:t>
            </a:r>
          </a:p>
          <a:p>
            <a:r>
              <a:rPr lang="nb-NO" dirty="0"/>
              <a:t>Balanser på arbeidsmarkedet</a:t>
            </a:r>
          </a:p>
          <a:p>
            <a:pPr lvl="1"/>
            <a:r>
              <a:rPr lang="nb-NO" dirty="0"/>
              <a:t>Studentvalg møter utdanningsinstitusjoner</a:t>
            </a:r>
          </a:p>
          <a:p>
            <a:pPr lvl="1"/>
            <a:r>
              <a:rPr lang="nb-NO" dirty="0"/>
              <a:t>Arbeidskraftallokering møter frontfagsmodellen</a:t>
            </a:r>
          </a:p>
          <a:p>
            <a:r>
              <a:rPr lang="nb-NO" dirty="0"/>
              <a:t> Eks klima</a:t>
            </a:r>
          </a:p>
          <a:p>
            <a:pPr lvl="1"/>
            <a:r>
              <a:rPr lang="nb-NO" dirty="0"/>
              <a:t>Næringsinteresser (industri, landbruk, bergverk, bygg..), brukerinteresser (regulering av transport, kosthold..), fordelingsvirkninger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821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845F10-9D10-03F5-9196-3805CC46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Fragmentert samordning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34F02E-9D15-76C1-8246-33CC458C1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Offentlig forvaltning uten ledelse</a:t>
            </a:r>
          </a:p>
          <a:p>
            <a:r>
              <a:rPr lang="nb-NO" dirty="0"/>
              <a:t>Statsforvaltningsavdelingen (for tiden i DFD) driver formell ledelse, ikke reell disponering av arbeidskraft</a:t>
            </a:r>
          </a:p>
          <a:p>
            <a:r>
              <a:rPr lang="nb-NO" dirty="0"/>
              <a:t>Kommuneforvaltningen er summen av kommuner med egen interesseorganisasjon</a:t>
            </a:r>
          </a:p>
          <a:p>
            <a:r>
              <a:rPr lang="nb-NO" dirty="0"/>
              <a:t>Statsministerens kontor begrenset rolle</a:t>
            </a:r>
          </a:p>
          <a:p>
            <a:r>
              <a:rPr lang="nb-NO" dirty="0"/>
              <a:t>Regjeringen er konstitusjonelt ansvarlig </a:t>
            </a:r>
          </a:p>
          <a:p>
            <a:r>
              <a:rPr lang="nb-NO" dirty="0"/>
              <a:t>Samordning begrenset av sektordominerte prosesser, </a:t>
            </a:r>
            <a:r>
              <a:rPr lang="nb-NO" dirty="0" err="1"/>
              <a:t>tildels</a:t>
            </a:r>
            <a:r>
              <a:rPr lang="nb-NO" dirty="0"/>
              <a:t> med sektorkonkurrerende aktiviteter (som miljø og næring)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39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C675B7-2391-03BC-B028-CC91B3AA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Hva slags institusjonelle endringer?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C6D64F-1ED4-E8E3-B605-E65F383E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 passiv (summere opp til ramme) til aktiv (strategiske satsinger) </a:t>
            </a:r>
            <a:r>
              <a:rPr lang="nb-NO" b="1" dirty="0"/>
              <a:t>budsjettprosess</a:t>
            </a:r>
          </a:p>
          <a:p>
            <a:r>
              <a:rPr lang="nb-NO" dirty="0"/>
              <a:t>Strategiske satsinger koblet til perspektivmeldinger og </a:t>
            </a:r>
            <a:r>
              <a:rPr lang="nb-NO" b="1" dirty="0"/>
              <a:t>mellomlangsiktige</a:t>
            </a:r>
            <a:r>
              <a:rPr lang="nb-NO" dirty="0"/>
              <a:t> budsjettkonsekvenser</a:t>
            </a:r>
          </a:p>
          <a:p>
            <a:r>
              <a:rPr lang="nb-NO" b="1" dirty="0"/>
              <a:t>Samordnings-institusjoner</a:t>
            </a:r>
            <a:r>
              <a:rPr lang="nb-NO" dirty="0"/>
              <a:t> forberede strategiske satsinger, </a:t>
            </a:r>
            <a:r>
              <a:rPr lang="nb-NO"/>
              <a:t>hvilke institusjoner?</a:t>
            </a:r>
            <a:endParaRPr lang="nb-NO" dirty="0"/>
          </a:p>
          <a:p>
            <a:r>
              <a:rPr lang="nb-NO" dirty="0"/>
              <a:t>Statsministerens kontor, Finansdepartementet, ‘</a:t>
            </a:r>
            <a:r>
              <a:rPr lang="nb-NO" dirty="0" err="1"/>
              <a:t>cabinet</a:t>
            </a:r>
            <a:r>
              <a:rPr lang="nb-NO" dirty="0"/>
              <a:t> </a:t>
            </a:r>
            <a:r>
              <a:rPr lang="nb-NO" dirty="0" err="1"/>
              <a:t>office</a:t>
            </a:r>
            <a:r>
              <a:rPr lang="nb-NO" dirty="0"/>
              <a:t>’, ad-hoc samordningsorganer/ ‘missions’</a:t>
            </a:r>
          </a:p>
          <a:p>
            <a:r>
              <a:rPr lang="nb-NO" b="1" dirty="0"/>
              <a:t>Politisk behandling</a:t>
            </a:r>
            <a:r>
              <a:rPr lang="nb-NO" dirty="0"/>
              <a:t>, Stortinget må behandle strategiske satsinger i budsjettprosess</a:t>
            </a:r>
          </a:p>
        </p:txBody>
      </p:sp>
    </p:spTree>
    <p:extLst>
      <p:ext uri="{BB962C8B-B14F-4D97-AF65-F5344CB8AC3E}">
        <p14:creationId xmlns:p14="http://schemas.microsoft.com/office/powerpoint/2010/main" val="295609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8263</TotalTime>
  <Words>494</Words>
  <Application>Microsoft Macintosh PowerPoint</Application>
  <PresentationFormat>Skjermfremvisning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Norge på kort og lang sikt – er det en sammenheng?  Det Nordiske Administrative Forbund, 21. november 2024, kommentar </vt:lpstr>
      <vt:lpstr>Utfordringer</vt:lpstr>
      <vt:lpstr>Dagens system</vt:lpstr>
      <vt:lpstr>Lang møter kort</vt:lpstr>
      <vt:lpstr>Mellomlang sikt</vt:lpstr>
      <vt:lpstr>Helhet møter sektor</vt:lpstr>
      <vt:lpstr>Fragmentert samordning</vt:lpstr>
      <vt:lpstr>Hva slags institusjonelle endringer?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Jørn Rattsø</cp:lastModifiedBy>
  <cp:revision>230</cp:revision>
  <cp:lastPrinted>2024-11-12T15:02:15Z</cp:lastPrinted>
  <dcterms:created xsi:type="dcterms:W3CDTF">2013-06-10T16:56:09Z</dcterms:created>
  <dcterms:modified xsi:type="dcterms:W3CDTF">2024-11-18T10:54:57Z</dcterms:modified>
</cp:coreProperties>
</file>